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29" autoAdjust="0"/>
    <p:restoredTop sz="94660"/>
  </p:normalViewPr>
  <p:slideViewPr>
    <p:cSldViewPr>
      <p:cViewPr varScale="1">
        <p:scale>
          <a:sx n="56" d="100"/>
          <a:sy n="56" d="100"/>
        </p:scale>
        <p:origin x="228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7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68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9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5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4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9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5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1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B8A9-618C-41A8-91C3-2C72AA3B90E4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24CEF-F7E3-407D-91E0-6D2B767D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4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5.jpg"/><Relationship Id="rId7" Type="http://schemas.openxmlformats.org/officeDocument/2006/relationships/image" Target="../media/image7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40237" y="73664"/>
            <a:ext cx="1374765" cy="2849585"/>
            <a:chOff x="40237" y="73664"/>
            <a:chExt cx="1374765" cy="2849585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40237" y="1290252"/>
              <a:ext cx="1356756" cy="2669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>
              <a:off x="43402" y="73664"/>
              <a:ext cx="1371600" cy="2849585"/>
              <a:chOff x="4979720" y="363971"/>
              <a:chExt cx="1685342" cy="3554061"/>
            </a:xfrm>
            <a:solidFill>
              <a:schemeClr val="bg1">
                <a:lumMod val="65000"/>
              </a:schemeClr>
            </a:solidFill>
          </p:grpSpPr>
          <p:sp>
            <p:nvSpPr>
              <p:cNvPr id="15" name="Rectangle 14"/>
              <p:cNvSpPr/>
              <p:nvPr/>
            </p:nvSpPr>
            <p:spPr>
              <a:xfrm>
                <a:off x="5148199" y="2891816"/>
                <a:ext cx="1322367" cy="803129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4979720" y="363971"/>
                <a:ext cx="1685342" cy="3554061"/>
                <a:chOff x="3733801" y="2449018"/>
                <a:chExt cx="1685342" cy="3554061"/>
              </a:xfrm>
              <a:grpFill/>
            </p:grpSpPr>
            <p:sp>
              <p:nvSpPr>
                <p:cNvPr id="17" name="Frame 16"/>
                <p:cNvSpPr/>
                <p:nvPr/>
              </p:nvSpPr>
              <p:spPr>
                <a:xfrm>
                  <a:off x="3733801" y="2449018"/>
                  <a:ext cx="1685342" cy="3554061"/>
                </a:xfrm>
                <a:prstGeom prst="frame">
                  <a:avLst>
                    <a:gd name="adj1" fmla="val 12129"/>
                  </a:avLst>
                </a:prstGeom>
                <a:grpFill/>
                <a:ln>
                  <a:solidFill>
                    <a:schemeClr val="bg1">
                      <a:lumMod val="5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18" name="Picture 3"/>
                <p:cNvPicPr>
                  <a:picLocks noChangeAspect="1" noChangeArrowheads="1"/>
                </p:cNvPicPr>
                <p:nvPr/>
              </p:nvPicPr>
              <p:blipFill>
                <a:blip r:embed="rId2">
                  <a:grayscl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57800" y="3888395"/>
                  <a:ext cx="114300" cy="453288"/>
                </a:xfrm>
                <a:prstGeom prst="rect">
                  <a:avLst/>
                </a:prstGeom>
                <a:grpFill/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pic>
          </p:grpSp>
        </p:grpSp>
      </p:grpSp>
      <p:grpSp>
        <p:nvGrpSpPr>
          <p:cNvPr id="29" name="Group 28"/>
          <p:cNvGrpSpPr/>
          <p:nvPr/>
        </p:nvGrpSpPr>
        <p:grpSpPr>
          <a:xfrm>
            <a:off x="63325" y="3047271"/>
            <a:ext cx="1331754" cy="2812477"/>
            <a:chOff x="2438400" y="334333"/>
            <a:chExt cx="1619302" cy="3554061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2642227" y="2646266"/>
              <a:ext cx="1363814" cy="0"/>
            </a:xfrm>
            <a:prstGeom prst="line">
              <a:avLst/>
            </a:prstGeom>
            <a:ln w="76200">
              <a:solidFill>
                <a:srgbClr val="40453D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2667000" y="3388718"/>
              <a:ext cx="1219200" cy="280628"/>
            </a:xfrm>
            <a:prstGeom prst="rect">
              <a:avLst/>
            </a:prstGeom>
            <a:solidFill>
              <a:srgbClr val="40453D"/>
            </a:solidFill>
            <a:ln>
              <a:solidFill>
                <a:srgbClr val="252215"/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ame 30"/>
            <p:cNvSpPr/>
            <p:nvPr/>
          </p:nvSpPr>
          <p:spPr>
            <a:xfrm>
              <a:off x="2438400" y="334333"/>
              <a:ext cx="1619302" cy="3554061"/>
            </a:xfrm>
            <a:prstGeom prst="frame">
              <a:avLst>
                <a:gd name="adj1" fmla="val 12903"/>
              </a:avLst>
            </a:prstGeom>
            <a:solidFill>
              <a:srgbClr val="40453D"/>
            </a:solidFill>
            <a:ln>
              <a:solidFill>
                <a:srgbClr val="252215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3" name="Picture 3"/>
            <p:cNvPicPr>
              <a:picLocks noChangeAspect="1" noChangeArrowheads="1"/>
            </p:cNvPicPr>
            <p:nvPr/>
          </p:nvPicPr>
          <p:blipFill>
            <a:blip r:embed="rId3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Marker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0" y="1752599"/>
              <a:ext cx="119841" cy="474399"/>
            </a:xfrm>
            <a:prstGeom prst="rect">
              <a:avLst/>
            </a:prstGeom>
            <a:solidFill>
              <a:srgbClr val="40453D"/>
            </a:solidFill>
            <a:ln>
              <a:solidFill>
                <a:srgbClr val="252215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pic>
      </p:grpSp>
      <p:sp>
        <p:nvSpPr>
          <p:cNvPr id="37" name="TextBox 36"/>
          <p:cNvSpPr txBox="1"/>
          <p:nvPr/>
        </p:nvSpPr>
        <p:spPr>
          <a:xfrm>
            <a:off x="1581958" y="3124200"/>
            <a:ext cx="5199842" cy="28392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2-1/4” MODERN-¾ Self Storing</a:t>
            </a:r>
          </a:p>
          <a:p>
            <a:r>
              <a:rPr lang="en-US" sz="1050" dirty="0" smtClean="0"/>
              <a:t>Size range :</a:t>
            </a:r>
          </a:p>
          <a:p>
            <a:r>
              <a:rPr lang="en-US" sz="1050" dirty="0" smtClean="0"/>
              <a:t>-W = Standard sizes 32”, 34”, 36”</a:t>
            </a:r>
          </a:p>
          <a:p>
            <a:r>
              <a:rPr lang="en-US" sz="1050" dirty="0" smtClean="0"/>
              <a:t>-H = 78-½” to 84”   (1/8” increments) –</a:t>
            </a:r>
          </a:p>
          <a:p>
            <a:r>
              <a:rPr lang="en-US" sz="1050" dirty="0" smtClean="0"/>
              <a:t>-</a:t>
            </a:r>
            <a:r>
              <a:rPr lang="en-US" sz="1050" dirty="0" err="1" smtClean="0"/>
              <a:t>Kickplate</a:t>
            </a:r>
            <a:r>
              <a:rPr lang="en-US" sz="1050" dirty="0" smtClean="0"/>
              <a:t> height based on 80” door height = 6-1/2”</a:t>
            </a:r>
          </a:p>
          <a:p>
            <a:r>
              <a:rPr lang="en-US" sz="1050" dirty="0" smtClean="0"/>
              <a:t>*if door height changes, the difference will be added or taken away from the </a:t>
            </a:r>
            <a:r>
              <a:rPr lang="en-US" sz="1050" dirty="0" err="1" smtClean="0"/>
              <a:t>kickplate</a:t>
            </a:r>
            <a:r>
              <a:rPr lang="en-US" sz="1050" dirty="0" smtClean="0"/>
              <a:t> height)</a:t>
            </a:r>
          </a:p>
          <a:p>
            <a:r>
              <a:rPr lang="en-US" sz="1050" dirty="0" smtClean="0"/>
              <a:t>-4 hinges</a:t>
            </a:r>
          </a:p>
          <a:p>
            <a:r>
              <a:rPr lang="en-US" sz="1050" dirty="0" smtClean="0"/>
              <a:t>-Screw covers</a:t>
            </a:r>
          </a:p>
          <a:p>
            <a:r>
              <a:rPr lang="en-US" sz="1050" dirty="0" smtClean="0"/>
              <a:t>-Triple Rubber Box Sweep</a:t>
            </a:r>
          </a:p>
          <a:p>
            <a:r>
              <a:rPr lang="en-US" sz="1050" dirty="0" smtClean="0"/>
              <a:t>-Brass/Silver DX Handle</a:t>
            </a:r>
          </a:p>
          <a:p>
            <a:r>
              <a:rPr lang="en-US" sz="1050" dirty="0" smtClean="0"/>
              <a:t>-standard handle height 41”</a:t>
            </a:r>
          </a:p>
          <a:p>
            <a:r>
              <a:rPr lang="en-US" sz="1050" dirty="0" smtClean="0"/>
              <a:t>-Installation Hardware included</a:t>
            </a:r>
          </a:p>
          <a:p>
            <a:r>
              <a:rPr lang="en-US" sz="1050" dirty="0" smtClean="0"/>
              <a:t>-Tempered Glass</a:t>
            </a:r>
          </a:p>
          <a:p>
            <a:r>
              <a:rPr lang="en-US" sz="1050" dirty="0" smtClean="0"/>
              <a:t>-Durable Baked enamel </a:t>
            </a:r>
            <a:r>
              <a:rPr lang="en-US" sz="1050" dirty="0" err="1" smtClean="0"/>
              <a:t>Duracron</a:t>
            </a:r>
            <a:r>
              <a:rPr lang="en-US" sz="1050" dirty="0" smtClean="0"/>
              <a:t> Finish</a:t>
            </a:r>
          </a:p>
          <a:p>
            <a:r>
              <a:rPr lang="en-US" sz="1050" dirty="0" smtClean="0"/>
              <a:t>-Heavy duty closer</a:t>
            </a:r>
          </a:p>
          <a:p>
            <a:r>
              <a:rPr lang="en-US" sz="1050" dirty="0" smtClean="0"/>
              <a:t>-</a:t>
            </a:r>
            <a:r>
              <a:rPr lang="en-US" sz="1050" u="sng" dirty="0" smtClean="0"/>
              <a:t>NOT</a:t>
            </a:r>
            <a:r>
              <a:rPr lang="en-US" sz="1050" dirty="0" smtClean="0"/>
              <a:t> available with retractable screen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13974" y="6177338"/>
            <a:ext cx="5167826" cy="28854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2-1/4” MODERN-Deluxe Self Storing</a:t>
            </a:r>
          </a:p>
          <a:p>
            <a:r>
              <a:rPr lang="en-US" sz="1050" dirty="0" smtClean="0"/>
              <a:t>Size range :</a:t>
            </a:r>
          </a:p>
          <a:p>
            <a:r>
              <a:rPr lang="en-US" sz="1050" dirty="0" smtClean="0"/>
              <a:t>-W = 30 to 36-1/2”   (1/2” increments)</a:t>
            </a:r>
          </a:p>
          <a:p>
            <a:r>
              <a:rPr lang="en-US" sz="1050" dirty="0" smtClean="0"/>
              <a:t>-H = </a:t>
            </a:r>
            <a:r>
              <a:rPr lang="en-US" sz="1050" dirty="0"/>
              <a:t>78-½” to 84” </a:t>
            </a:r>
            <a:r>
              <a:rPr lang="en-US" sz="1050" dirty="0" smtClean="0"/>
              <a:t>   (1/8” increments)</a:t>
            </a:r>
          </a:p>
          <a:p>
            <a:r>
              <a:rPr lang="en-US" sz="1050" dirty="0" smtClean="0"/>
              <a:t>-</a:t>
            </a:r>
            <a:r>
              <a:rPr lang="en-US" sz="1050" dirty="0" err="1" smtClean="0"/>
              <a:t>Kickplate</a:t>
            </a:r>
            <a:r>
              <a:rPr lang="en-US" sz="1050" dirty="0" smtClean="0"/>
              <a:t> height based on 80” door height = 6-1/2”</a:t>
            </a:r>
          </a:p>
          <a:p>
            <a:r>
              <a:rPr lang="en-US" sz="1050" dirty="0" smtClean="0"/>
              <a:t>*if door height changes, the difference will be added or taken away from the </a:t>
            </a:r>
            <a:r>
              <a:rPr lang="en-US" sz="1050" dirty="0" err="1" smtClean="0"/>
              <a:t>kickplate</a:t>
            </a:r>
            <a:r>
              <a:rPr lang="en-US" sz="1050" dirty="0" smtClean="0"/>
              <a:t> height)</a:t>
            </a:r>
          </a:p>
          <a:p>
            <a:r>
              <a:rPr lang="en-US" sz="1050" dirty="0" smtClean="0"/>
              <a:t>-4 hinges</a:t>
            </a:r>
          </a:p>
          <a:p>
            <a:r>
              <a:rPr lang="en-US" sz="1050" dirty="0" smtClean="0"/>
              <a:t>-Screw covers</a:t>
            </a:r>
          </a:p>
          <a:p>
            <a:r>
              <a:rPr lang="en-US" sz="1050" dirty="0" smtClean="0"/>
              <a:t>-Triple Rubber Box Sweep</a:t>
            </a:r>
          </a:p>
          <a:p>
            <a:r>
              <a:rPr lang="en-US" sz="1050" dirty="0" smtClean="0"/>
              <a:t>-Brass/Silver DX Handle</a:t>
            </a:r>
          </a:p>
          <a:p>
            <a:r>
              <a:rPr lang="en-US" sz="1050" dirty="0" smtClean="0"/>
              <a:t>-standard handle height 41”</a:t>
            </a:r>
          </a:p>
          <a:p>
            <a:r>
              <a:rPr lang="en-US" sz="1050" dirty="0" smtClean="0"/>
              <a:t>-Installation Hardware included</a:t>
            </a:r>
          </a:p>
          <a:p>
            <a:r>
              <a:rPr lang="en-US" sz="1050" dirty="0" smtClean="0"/>
              <a:t>-Tempered Glass</a:t>
            </a:r>
          </a:p>
          <a:p>
            <a:r>
              <a:rPr lang="en-US" sz="1050" dirty="0" smtClean="0"/>
              <a:t>-Durable Baked enamel </a:t>
            </a:r>
            <a:r>
              <a:rPr lang="en-US" sz="1050" dirty="0" err="1" smtClean="0"/>
              <a:t>Duracron</a:t>
            </a:r>
            <a:r>
              <a:rPr lang="en-US" sz="1050" dirty="0" smtClean="0"/>
              <a:t> Finish</a:t>
            </a:r>
          </a:p>
          <a:p>
            <a:r>
              <a:rPr lang="en-US" sz="1200" dirty="0" smtClean="0"/>
              <a:t>-Heavy duty closer</a:t>
            </a:r>
          </a:p>
          <a:p>
            <a:r>
              <a:rPr lang="en-US" sz="1200" dirty="0" smtClean="0"/>
              <a:t>-Available with retractable screen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81958" y="84010"/>
            <a:ext cx="5159490" cy="28392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2-1/4” MODERN -Self storing</a:t>
            </a:r>
          </a:p>
          <a:p>
            <a:r>
              <a:rPr lang="en-US" sz="1050" dirty="0" smtClean="0"/>
              <a:t>Size range :</a:t>
            </a:r>
          </a:p>
          <a:p>
            <a:r>
              <a:rPr lang="en-US" sz="1050" dirty="0" smtClean="0"/>
              <a:t>-W = 29 to 36-1/2”   (1/2” increments)</a:t>
            </a:r>
          </a:p>
          <a:p>
            <a:r>
              <a:rPr lang="en-US" sz="1050" dirty="0" smtClean="0"/>
              <a:t>-H = 68 to 84”   (1/8” increments) –</a:t>
            </a:r>
          </a:p>
          <a:p>
            <a:r>
              <a:rPr lang="en-US" sz="1050" dirty="0" smtClean="0"/>
              <a:t>-</a:t>
            </a:r>
            <a:r>
              <a:rPr lang="en-US" sz="1050" dirty="0" err="1" smtClean="0"/>
              <a:t>Kickplate</a:t>
            </a:r>
            <a:r>
              <a:rPr lang="en-US" sz="1050" dirty="0" smtClean="0"/>
              <a:t> height based on 80” door height = 20”</a:t>
            </a:r>
          </a:p>
          <a:p>
            <a:r>
              <a:rPr lang="en-US" sz="1050" dirty="0" smtClean="0"/>
              <a:t>*if door height changes, the difference will be added or taken away from the </a:t>
            </a:r>
            <a:r>
              <a:rPr lang="en-US" sz="1050" dirty="0" err="1" smtClean="0"/>
              <a:t>kickplate</a:t>
            </a:r>
            <a:r>
              <a:rPr lang="en-US" sz="1050" dirty="0" smtClean="0"/>
              <a:t> height)</a:t>
            </a:r>
          </a:p>
          <a:p>
            <a:r>
              <a:rPr lang="en-US" sz="1050" dirty="0" smtClean="0"/>
              <a:t>-4 hinges</a:t>
            </a:r>
          </a:p>
          <a:p>
            <a:r>
              <a:rPr lang="en-US" sz="1050" dirty="0" smtClean="0"/>
              <a:t>-Screw covers</a:t>
            </a:r>
          </a:p>
          <a:p>
            <a:r>
              <a:rPr lang="en-US" sz="1050" dirty="0" smtClean="0"/>
              <a:t>-Triple Rubber Box Sweep</a:t>
            </a:r>
          </a:p>
          <a:p>
            <a:r>
              <a:rPr lang="en-US" sz="1050" dirty="0" smtClean="0"/>
              <a:t>-Brass/Silver DX Handle standard (Oil Rubbed Bronze upgrade available)</a:t>
            </a:r>
          </a:p>
          <a:p>
            <a:r>
              <a:rPr lang="en-US" sz="1050" dirty="0" smtClean="0"/>
              <a:t>-standard handle height 41” from the bottom</a:t>
            </a:r>
          </a:p>
          <a:p>
            <a:r>
              <a:rPr lang="en-US" sz="1050" dirty="0" smtClean="0"/>
              <a:t>-Installation Hardware included</a:t>
            </a:r>
          </a:p>
          <a:p>
            <a:r>
              <a:rPr lang="en-US" sz="1050" dirty="0" smtClean="0"/>
              <a:t>-Tempered Glass</a:t>
            </a:r>
          </a:p>
          <a:p>
            <a:r>
              <a:rPr lang="en-US" sz="1050" dirty="0" smtClean="0"/>
              <a:t>-Durable Baked enamel </a:t>
            </a:r>
            <a:r>
              <a:rPr lang="en-US" sz="1050" dirty="0" err="1" smtClean="0"/>
              <a:t>Duracron</a:t>
            </a:r>
            <a:r>
              <a:rPr lang="en-US" sz="1050" dirty="0" smtClean="0"/>
              <a:t> Finish</a:t>
            </a:r>
          </a:p>
          <a:p>
            <a:r>
              <a:rPr lang="en-US" sz="1050" dirty="0" smtClean="0"/>
              <a:t>-Heavy duty closer</a:t>
            </a:r>
          </a:p>
          <a:p>
            <a:r>
              <a:rPr lang="en-US" sz="1050" dirty="0" smtClean="0"/>
              <a:t>-Available with retractable screen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2027" y="6115991"/>
            <a:ext cx="1402976" cy="2819400"/>
            <a:chOff x="12026" y="6115991"/>
            <a:chExt cx="1455221" cy="2819400"/>
          </a:xfrm>
        </p:grpSpPr>
        <p:sp>
          <p:nvSpPr>
            <p:cNvPr id="9" name="Rectangle 8"/>
            <p:cNvSpPr/>
            <p:nvPr/>
          </p:nvSpPr>
          <p:spPr>
            <a:xfrm>
              <a:off x="157626" y="8507306"/>
              <a:ext cx="1100203" cy="25111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26740" y="7741008"/>
              <a:ext cx="1171501" cy="2117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  <a:ln w="76200">
              <a:solidFill>
                <a:schemeClr val="bg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>
              <a:off x="12026" y="6115991"/>
              <a:ext cx="1455221" cy="2819400"/>
              <a:chOff x="3733801" y="2449018"/>
              <a:chExt cx="1685342" cy="3554061"/>
            </a:xfrm>
            <a:solidFill>
              <a:schemeClr val="bg2">
                <a:lumMod val="75000"/>
              </a:schemeClr>
            </a:solidFill>
          </p:grpSpPr>
          <p:sp>
            <p:nvSpPr>
              <p:cNvPr id="12" name="Frame 11"/>
              <p:cNvSpPr/>
              <p:nvPr/>
            </p:nvSpPr>
            <p:spPr>
              <a:xfrm>
                <a:off x="3733801" y="2449018"/>
                <a:ext cx="1685342" cy="3554061"/>
              </a:xfrm>
              <a:prstGeom prst="frame">
                <a:avLst>
                  <a:gd name="adj1" fmla="val 12129"/>
                </a:avLst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1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57800" y="3888395"/>
                <a:ext cx="114300" cy="453288"/>
              </a:xfrm>
              <a:prstGeom prst="rect">
                <a:avLst/>
              </a:prstGeom>
              <a:grpFill/>
              <a:ln>
                <a:solidFill>
                  <a:schemeClr val="bg2">
                    <a:lumMod val="50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</p:grpSp>
        <p:pic>
          <p:nvPicPr>
            <p:cNvPr id="41" name="Picture 3"/>
            <p:cNvPicPr>
              <a:picLocks noChangeAspect="1" noChangeArrowheads="1"/>
            </p:cNvPicPr>
            <p:nvPr/>
          </p:nvPicPr>
          <p:blipFill>
            <a:blip r:embed="rId5">
              <a:grayscl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owEdges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3500" y="7207774"/>
              <a:ext cx="114300" cy="4597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pic>
      </p:grpSp>
    </p:spTree>
    <p:extLst>
      <p:ext uri="{BB962C8B-B14F-4D97-AF65-F5344CB8AC3E}">
        <p14:creationId xmlns:p14="http://schemas.microsoft.com/office/powerpoint/2010/main" val="419393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1034" y="54779"/>
            <a:ext cx="1279385" cy="2688422"/>
            <a:chOff x="3733801" y="2449018"/>
            <a:chExt cx="1685342" cy="3554061"/>
          </a:xfrm>
          <a:solidFill>
            <a:schemeClr val="bg1">
              <a:lumMod val="95000"/>
            </a:schemeClr>
          </a:solidFill>
        </p:grpSpPr>
        <p:sp>
          <p:nvSpPr>
            <p:cNvPr id="3" name="Frame 2"/>
            <p:cNvSpPr/>
            <p:nvPr/>
          </p:nvSpPr>
          <p:spPr>
            <a:xfrm>
              <a:off x="3733801" y="2449018"/>
              <a:ext cx="1685342" cy="3554061"/>
            </a:xfrm>
            <a:prstGeom prst="frame">
              <a:avLst>
                <a:gd name="adj1" fmla="val 12129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7800" y="3888395"/>
              <a:ext cx="114300" cy="453288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pic>
      </p:grpSp>
      <p:sp>
        <p:nvSpPr>
          <p:cNvPr id="5" name="TextBox 4"/>
          <p:cNvSpPr txBox="1"/>
          <p:nvPr/>
        </p:nvSpPr>
        <p:spPr>
          <a:xfrm>
            <a:off x="1572814" y="236309"/>
            <a:ext cx="4523186" cy="23544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2-1/4 MODERN-Full View</a:t>
            </a:r>
          </a:p>
          <a:p>
            <a:r>
              <a:rPr lang="en-US" sz="1050" dirty="0" smtClean="0"/>
              <a:t>Size range :</a:t>
            </a:r>
          </a:p>
          <a:p>
            <a:r>
              <a:rPr lang="en-US" sz="1050" dirty="0" smtClean="0"/>
              <a:t>-W = 30 to 36 ½”   (1/2” increments)</a:t>
            </a:r>
          </a:p>
          <a:p>
            <a:r>
              <a:rPr lang="en-US" sz="1050" dirty="0" smtClean="0"/>
              <a:t>-H = </a:t>
            </a:r>
            <a:r>
              <a:rPr lang="en-US" sz="1050" dirty="0"/>
              <a:t>78-½” to 84” (</a:t>
            </a:r>
            <a:r>
              <a:rPr lang="en-US" sz="1050" dirty="0" smtClean="0"/>
              <a:t>1/8” increments)</a:t>
            </a:r>
          </a:p>
          <a:p>
            <a:r>
              <a:rPr lang="en-US" sz="1050" dirty="0" smtClean="0"/>
              <a:t>-5 hinges</a:t>
            </a:r>
          </a:p>
          <a:p>
            <a:r>
              <a:rPr lang="en-US" sz="1050" dirty="0" smtClean="0"/>
              <a:t>-Screw covers</a:t>
            </a:r>
          </a:p>
          <a:p>
            <a:r>
              <a:rPr lang="en-US" sz="1050" dirty="0" smtClean="0"/>
              <a:t>-Triple Rubber Box Sweep</a:t>
            </a:r>
          </a:p>
          <a:p>
            <a:r>
              <a:rPr lang="en-US" sz="1050" dirty="0" smtClean="0"/>
              <a:t>-Brass/Silver DX Handle</a:t>
            </a:r>
          </a:p>
          <a:p>
            <a:r>
              <a:rPr lang="en-US" sz="1050" dirty="0" smtClean="0"/>
              <a:t>-standard handle height 41”</a:t>
            </a:r>
          </a:p>
          <a:p>
            <a:r>
              <a:rPr lang="en-US" sz="1050" dirty="0" smtClean="0"/>
              <a:t>-Installation Hardware included</a:t>
            </a:r>
          </a:p>
          <a:p>
            <a:r>
              <a:rPr lang="en-US" sz="1050" dirty="0" smtClean="0"/>
              <a:t>-Tempered Glass</a:t>
            </a:r>
          </a:p>
          <a:p>
            <a:r>
              <a:rPr lang="en-US" sz="1050" dirty="0" smtClean="0"/>
              <a:t>-Durable Baked enamel </a:t>
            </a:r>
            <a:r>
              <a:rPr lang="en-US" sz="1050" dirty="0" err="1" smtClean="0"/>
              <a:t>Duracron</a:t>
            </a:r>
            <a:r>
              <a:rPr lang="en-US" sz="1050" dirty="0" smtClean="0"/>
              <a:t> Finish</a:t>
            </a:r>
          </a:p>
          <a:p>
            <a:r>
              <a:rPr lang="en-US" sz="1050" dirty="0" smtClean="0"/>
              <a:t>-Heavy duty closer</a:t>
            </a:r>
          </a:p>
          <a:p>
            <a:r>
              <a:rPr lang="en-US" sz="1050" dirty="0" smtClean="0"/>
              <a:t>No screen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1069" y="2932896"/>
            <a:ext cx="1253771" cy="2685448"/>
            <a:chOff x="7394804" y="328458"/>
            <a:chExt cx="1685342" cy="3604393"/>
          </a:xfrm>
          <a:solidFill>
            <a:schemeClr val="accent2">
              <a:lumMod val="50000"/>
            </a:schemeClr>
          </a:solidFill>
        </p:grpSpPr>
        <p:cxnSp>
          <p:nvCxnSpPr>
            <p:cNvPr id="7" name="Straight Connector 6"/>
            <p:cNvCxnSpPr/>
            <p:nvPr/>
          </p:nvCxnSpPr>
          <p:spPr>
            <a:xfrm>
              <a:off x="8488878" y="525574"/>
              <a:ext cx="23751" cy="2985499"/>
            </a:xfrm>
            <a:prstGeom prst="line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944592" y="546265"/>
              <a:ext cx="11875" cy="3002046"/>
            </a:xfrm>
            <a:prstGeom prst="line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7394804" y="328458"/>
              <a:ext cx="1685342" cy="3604393"/>
              <a:chOff x="4979720" y="363971"/>
              <a:chExt cx="1685342" cy="3554061"/>
            </a:xfrm>
            <a:grpFill/>
          </p:grpSpPr>
          <p:sp>
            <p:nvSpPr>
              <p:cNvPr id="11" name="Rectangle 10"/>
              <p:cNvSpPr/>
              <p:nvPr/>
            </p:nvSpPr>
            <p:spPr>
              <a:xfrm>
                <a:off x="5148199" y="3502144"/>
                <a:ext cx="1322367" cy="192802"/>
              </a:xfrm>
              <a:prstGeom prst="rect">
                <a:avLst/>
              </a:prstGeom>
              <a:grpFill/>
              <a:ln>
                <a:solidFill>
                  <a:schemeClr val="accent4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4979720" y="363971"/>
                <a:ext cx="1685342" cy="3554061"/>
                <a:chOff x="3733801" y="2449018"/>
                <a:chExt cx="1685342" cy="3554061"/>
              </a:xfrm>
              <a:grpFill/>
            </p:grpSpPr>
            <p:sp>
              <p:nvSpPr>
                <p:cNvPr id="13" name="Frame 12"/>
                <p:cNvSpPr/>
                <p:nvPr/>
              </p:nvSpPr>
              <p:spPr>
                <a:xfrm>
                  <a:off x="3733801" y="2449018"/>
                  <a:ext cx="1685342" cy="3554061"/>
                </a:xfrm>
                <a:prstGeom prst="frame">
                  <a:avLst>
                    <a:gd name="adj1" fmla="val 12129"/>
                  </a:avLst>
                </a:prstGeom>
                <a:grpFill/>
                <a:ln>
                  <a:solidFill>
                    <a:schemeClr val="accent2">
                      <a:lumMod val="5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14" name="Picture 3"/>
                <p:cNvPicPr>
                  <a:picLocks noChangeAspect="1" noChangeArrowheads="1"/>
                </p:cNvPicPr>
                <p:nvPr/>
              </p:nvPicPr>
              <p:blipFill>
                <a:blip r:embed="rId3">
                  <a:grayscl/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artisticGlowEdges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57800" y="3888395"/>
                  <a:ext cx="114300" cy="453288"/>
                </a:xfrm>
                <a:prstGeom prst="rect">
                  <a:avLst/>
                </a:prstGeom>
                <a:grpFill/>
                <a:ln>
                  <a:solidFill>
                    <a:schemeClr val="accent4">
                      <a:lumMod val="50000"/>
                    </a:schemeClr>
                  </a:solidFill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pic>
          </p:grpSp>
        </p:grpSp>
        <p:cxnSp>
          <p:nvCxnSpPr>
            <p:cNvPr id="10" name="Straight Connector 9"/>
            <p:cNvCxnSpPr/>
            <p:nvPr/>
          </p:nvCxnSpPr>
          <p:spPr>
            <a:xfrm>
              <a:off x="7968343" y="2057550"/>
              <a:ext cx="544286" cy="0"/>
            </a:xfrm>
            <a:prstGeom prst="line">
              <a:avLst/>
            </a:prstGeom>
            <a:grpFill/>
            <a:ln w="76200">
              <a:solidFill>
                <a:schemeClr val="accent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572814" y="2819400"/>
            <a:ext cx="4523186" cy="28392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2-1/4” MODERN 3-Lite Self storing</a:t>
            </a:r>
          </a:p>
          <a:p>
            <a:r>
              <a:rPr lang="en-US" sz="1050" dirty="0" smtClean="0"/>
              <a:t>Size range :</a:t>
            </a:r>
          </a:p>
          <a:p>
            <a:r>
              <a:rPr lang="en-US" sz="1050" dirty="0" smtClean="0"/>
              <a:t>-W = 30 to 36-1/2”   (1/2” increments)</a:t>
            </a:r>
          </a:p>
          <a:p>
            <a:r>
              <a:rPr lang="en-US" sz="1050" dirty="0" smtClean="0"/>
              <a:t>-H = </a:t>
            </a:r>
            <a:r>
              <a:rPr lang="en-US" sz="1050" dirty="0"/>
              <a:t>78-½” to 84” (</a:t>
            </a:r>
            <a:r>
              <a:rPr lang="en-US" sz="1050" dirty="0" smtClean="0"/>
              <a:t>1/8” increments)</a:t>
            </a:r>
          </a:p>
          <a:p>
            <a:r>
              <a:rPr lang="en-US" sz="1050" dirty="0" smtClean="0"/>
              <a:t>-</a:t>
            </a:r>
            <a:r>
              <a:rPr lang="en-US" sz="1050" dirty="0" err="1" smtClean="0"/>
              <a:t>Kickplate</a:t>
            </a:r>
            <a:r>
              <a:rPr lang="en-US" sz="1050" dirty="0" smtClean="0"/>
              <a:t> height based on 80” door height = 8”</a:t>
            </a:r>
          </a:p>
          <a:p>
            <a:r>
              <a:rPr lang="en-US" sz="1050" dirty="0" smtClean="0"/>
              <a:t>*if door height changes, the difference will be added or taken away from the </a:t>
            </a:r>
            <a:r>
              <a:rPr lang="en-US" sz="1050" dirty="0" err="1" smtClean="0"/>
              <a:t>kickplate</a:t>
            </a:r>
            <a:r>
              <a:rPr lang="en-US" sz="1050" dirty="0" smtClean="0"/>
              <a:t> height)</a:t>
            </a:r>
          </a:p>
          <a:p>
            <a:r>
              <a:rPr lang="en-US" sz="1050" dirty="0" smtClean="0"/>
              <a:t>-5 hinges</a:t>
            </a:r>
          </a:p>
          <a:p>
            <a:r>
              <a:rPr lang="en-US" sz="1050" dirty="0" smtClean="0"/>
              <a:t>-Screw covers</a:t>
            </a:r>
          </a:p>
          <a:p>
            <a:r>
              <a:rPr lang="en-US" sz="1050" dirty="0" smtClean="0"/>
              <a:t>-Triple Rubber Box Sweep</a:t>
            </a:r>
          </a:p>
          <a:p>
            <a:r>
              <a:rPr lang="en-US" sz="1050" dirty="0" smtClean="0"/>
              <a:t>-Brass/Silver DX Handle</a:t>
            </a:r>
          </a:p>
          <a:p>
            <a:r>
              <a:rPr lang="en-US" sz="1050" dirty="0" smtClean="0"/>
              <a:t>-standard handle height 41”</a:t>
            </a:r>
          </a:p>
          <a:p>
            <a:r>
              <a:rPr lang="en-US" sz="1050" dirty="0" smtClean="0"/>
              <a:t>-Installation Hardware included</a:t>
            </a:r>
          </a:p>
          <a:p>
            <a:r>
              <a:rPr lang="en-US" sz="1050" dirty="0" smtClean="0"/>
              <a:t>-Tempered Glass</a:t>
            </a:r>
          </a:p>
          <a:p>
            <a:r>
              <a:rPr lang="en-US" sz="1050" dirty="0" smtClean="0"/>
              <a:t>-Durable Baked enamel </a:t>
            </a:r>
            <a:r>
              <a:rPr lang="en-US" sz="1050" dirty="0" err="1" smtClean="0"/>
              <a:t>Duracron</a:t>
            </a:r>
            <a:r>
              <a:rPr lang="en-US" sz="1050" dirty="0" smtClean="0"/>
              <a:t> Finish</a:t>
            </a:r>
          </a:p>
          <a:p>
            <a:r>
              <a:rPr lang="en-US" sz="1050" dirty="0" smtClean="0"/>
              <a:t>-Heavy duty closer</a:t>
            </a:r>
          </a:p>
          <a:p>
            <a:r>
              <a:rPr lang="en-US" sz="1050" dirty="0" smtClean="0"/>
              <a:t>-Available with retractable screen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1034" y="5791200"/>
            <a:ext cx="1286998" cy="2936536"/>
            <a:chOff x="4979720" y="363971"/>
            <a:chExt cx="1685342" cy="3554061"/>
          </a:xfrm>
          <a:solidFill>
            <a:schemeClr val="tx1"/>
          </a:solidFill>
        </p:grpSpPr>
        <p:sp>
          <p:nvSpPr>
            <p:cNvPr id="20" name="Rectangle 19"/>
            <p:cNvSpPr/>
            <p:nvPr/>
          </p:nvSpPr>
          <p:spPr>
            <a:xfrm>
              <a:off x="5148199" y="3423988"/>
              <a:ext cx="1322367" cy="270956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4979720" y="363971"/>
              <a:ext cx="1685342" cy="3554061"/>
              <a:chOff x="3733801" y="2449018"/>
              <a:chExt cx="1685342" cy="3554061"/>
            </a:xfrm>
            <a:grpFill/>
          </p:grpSpPr>
          <p:sp>
            <p:nvSpPr>
              <p:cNvPr id="22" name="Frame 21"/>
              <p:cNvSpPr/>
              <p:nvPr/>
            </p:nvSpPr>
            <p:spPr>
              <a:xfrm>
                <a:off x="3733801" y="2449018"/>
                <a:ext cx="1685342" cy="3554061"/>
              </a:xfrm>
              <a:prstGeom prst="frame">
                <a:avLst>
                  <a:gd name="adj1" fmla="val 12129"/>
                </a:avLst>
              </a:prstGeom>
              <a:grp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2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57800" y="3888395"/>
                <a:ext cx="114300" cy="453288"/>
              </a:xfrm>
              <a:prstGeom prst="rect">
                <a:avLst/>
              </a:prstGeom>
              <a:grp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</p:pic>
        </p:grpSp>
      </p:grpSp>
      <p:sp>
        <p:nvSpPr>
          <p:cNvPr id="24" name="TextBox 23"/>
          <p:cNvSpPr txBox="1"/>
          <p:nvPr/>
        </p:nvSpPr>
        <p:spPr>
          <a:xfrm>
            <a:off x="1572814" y="5803460"/>
            <a:ext cx="4523186" cy="28392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2-1/4” MODERN 1-Lite</a:t>
            </a:r>
          </a:p>
          <a:p>
            <a:r>
              <a:rPr lang="en-US" sz="1050" dirty="0" smtClean="0"/>
              <a:t>Size range :</a:t>
            </a:r>
          </a:p>
          <a:p>
            <a:r>
              <a:rPr lang="en-US" sz="1050" dirty="0" smtClean="0"/>
              <a:t>-W = 30 to 36-1/2”   (1/2” increments)</a:t>
            </a:r>
          </a:p>
          <a:p>
            <a:r>
              <a:rPr lang="en-US" sz="1050" dirty="0" smtClean="0"/>
              <a:t>-H = </a:t>
            </a:r>
            <a:r>
              <a:rPr lang="en-US" sz="1050" dirty="0"/>
              <a:t>78-½” to 84” (</a:t>
            </a:r>
            <a:r>
              <a:rPr lang="en-US" sz="1050" dirty="0" smtClean="0"/>
              <a:t>1/8” increments)</a:t>
            </a:r>
          </a:p>
          <a:p>
            <a:r>
              <a:rPr lang="en-US" sz="1050" dirty="0" smtClean="0"/>
              <a:t>-</a:t>
            </a:r>
            <a:r>
              <a:rPr lang="en-US" sz="1050" dirty="0" err="1" smtClean="0"/>
              <a:t>Kickplate</a:t>
            </a:r>
            <a:r>
              <a:rPr lang="en-US" sz="1050" dirty="0" smtClean="0"/>
              <a:t> height based on 80” door height = 8”</a:t>
            </a:r>
          </a:p>
          <a:p>
            <a:r>
              <a:rPr lang="en-US" sz="1050" dirty="0" smtClean="0"/>
              <a:t>*if door height changes, the difference will be added or taken away from the </a:t>
            </a:r>
            <a:r>
              <a:rPr lang="en-US" sz="1050" dirty="0" err="1" smtClean="0"/>
              <a:t>kickplate</a:t>
            </a:r>
            <a:r>
              <a:rPr lang="en-US" sz="1050" dirty="0" smtClean="0"/>
              <a:t> height)</a:t>
            </a:r>
          </a:p>
          <a:p>
            <a:r>
              <a:rPr lang="en-US" sz="1050" dirty="0" smtClean="0"/>
              <a:t>-5 hinges</a:t>
            </a:r>
          </a:p>
          <a:p>
            <a:r>
              <a:rPr lang="en-US" sz="1050" dirty="0" smtClean="0"/>
              <a:t>-Screw covers</a:t>
            </a:r>
          </a:p>
          <a:p>
            <a:r>
              <a:rPr lang="en-US" sz="1050" dirty="0" smtClean="0"/>
              <a:t>-Triple Rubber Box Sweep</a:t>
            </a:r>
          </a:p>
          <a:p>
            <a:r>
              <a:rPr lang="en-US" sz="1050" dirty="0" smtClean="0"/>
              <a:t>-Brass/Silver DX Handle</a:t>
            </a:r>
          </a:p>
          <a:p>
            <a:r>
              <a:rPr lang="en-US" sz="1050" dirty="0" smtClean="0"/>
              <a:t>-standard handle height 41”</a:t>
            </a:r>
          </a:p>
          <a:p>
            <a:r>
              <a:rPr lang="en-US" sz="1050" dirty="0" smtClean="0"/>
              <a:t>-Installation Hardware included</a:t>
            </a:r>
          </a:p>
          <a:p>
            <a:r>
              <a:rPr lang="en-US" sz="1050" dirty="0" smtClean="0"/>
              <a:t>-Tempered Glass</a:t>
            </a:r>
          </a:p>
          <a:p>
            <a:r>
              <a:rPr lang="en-US" sz="1050" dirty="0" smtClean="0"/>
              <a:t>-Durable Baked enamel </a:t>
            </a:r>
            <a:r>
              <a:rPr lang="en-US" sz="1050" dirty="0" err="1" smtClean="0"/>
              <a:t>Duracron</a:t>
            </a:r>
            <a:r>
              <a:rPr lang="en-US" sz="1050" dirty="0" smtClean="0"/>
              <a:t> Finish</a:t>
            </a:r>
          </a:p>
          <a:p>
            <a:r>
              <a:rPr lang="en-US" sz="1050" dirty="0" smtClean="0"/>
              <a:t>-Heavy duty closer</a:t>
            </a:r>
          </a:p>
          <a:p>
            <a:r>
              <a:rPr lang="en-US" sz="1050" dirty="0" smtClean="0"/>
              <a:t>-Comes with interchangeable screen unless specified “no screen” with order</a:t>
            </a:r>
          </a:p>
        </p:txBody>
      </p:sp>
    </p:spTree>
    <p:extLst>
      <p:ext uri="{BB962C8B-B14F-4D97-AF65-F5344CB8AC3E}">
        <p14:creationId xmlns:p14="http://schemas.microsoft.com/office/powerpoint/2010/main" val="413782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7" y="152400"/>
            <a:ext cx="1476756" cy="318270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126345"/>
            <a:ext cx="1417411" cy="3064906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553" y="1388684"/>
            <a:ext cx="53725" cy="42035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672592" y="228600"/>
            <a:ext cx="4523186" cy="28392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2” Classic-Victorian Collection</a:t>
            </a:r>
          </a:p>
          <a:p>
            <a:r>
              <a:rPr lang="en-US" sz="1050" dirty="0" smtClean="0"/>
              <a:t>Size range :</a:t>
            </a:r>
          </a:p>
          <a:p>
            <a:r>
              <a:rPr lang="en-US" sz="1050" dirty="0" smtClean="0"/>
              <a:t>-W = 30 to 36-1/2”   (1/2” increments)</a:t>
            </a:r>
          </a:p>
          <a:p>
            <a:r>
              <a:rPr lang="en-US" sz="1050" dirty="0" smtClean="0"/>
              <a:t>-H = </a:t>
            </a:r>
            <a:r>
              <a:rPr lang="en-US" sz="1050" dirty="0"/>
              <a:t>78-½” to 84” (</a:t>
            </a:r>
            <a:r>
              <a:rPr lang="en-US" sz="1050" dirty="0" smtClean="0"/>
              <a:t>1/8” increments)</a:t>
            </a:r>
          </a:p>
          <a:p>
            <a:r>
              <a:rPr lang="en-US" sz="1050" dirty="0" smtClean="0"/>
              <a:t>-4 hinges</a:t>
            </a:r>
          </a:p>
          <a:p>
            <a:r>
              <a:rPr lang="en-US" sz="1050" dirty="0" smtClean="0"/>
              <a:t>-Screw covers</a:t>
            </a:r>
          </a:p>
          <a:p>
            <a:r>
              <a:rPr lang="en-US" sz="1050" dirty="0" smtClean="0"/>
              <a:t>-Triple Rubber Box Sweep</a:t>
            </a:r>
          </a:p>
          <a:p>
            <a:r>
              <a:rPr lang="en-US" sz="1050" dirty="0" smtClean="0"/>
              <a:t>-Brass/Silver DX Handle</a:t>
            </a:r>
          </a:p>
          <a:p>
            <a:r>
              <a:rPr lang="en-US" sz="1050" dirty="0" smtClean="0"/>
              <a:t>-standard handle height 41”</a:t>
            </a:r>
          </a:p>
          <a:p>
            <a:r>
              <a:rPr lang="en-US" sz="1050" dirty="0" smtClean="0"/>
              <a:t>-Installation Hardware included</a:t>
            </a:r>
          </a:p>
          <a:p>
            <a:r>
              <a:rPr lang="en-US" sz="1050" dirty="0" smtClean="0"/>
              <a:t>-Tempered Glass</a:t>
            </a:r>
          </a:p>
          <a:p>
            <a:r>
              <a:rPr lang="en-US" sz="1050" dirty="0" smtClean="0"/>
              <a:t>-Durable Baked enamel </a:t>
            </a:r>
            <a:r>
              <a:rPr lang="en-US" sz="1050" dirty="0" err="1" smtClean="0"/>
              <a:t>Duracron</a:t>
            </a:r>
            <a:r>
              <a:rPr lang="en-US" sz="1050" dirty="0" smtClean="0"/>
              <a:t> Finish</a:t>
            </a:r>
          </a:p>
          <a:p>
            <a:r>
              <a:rPr lang="en-US" sz="1050" dirty="0" smtClean="0"/>
              <a:t>-Heavy duty closer</a:t>
            </a:r>
          </a:p>
          <a:p>
            <a:endParaRPr lang="en-US" sz="1050" dirty="0" smtClean="0"/>
          </a:p>
          <a:p>
            <a:pPr fontAlgn="b"/>
            <a:r>
              <a:rPr lang="en-US" sz="1050" dirty="0"/>
              <a:t>*All Victoria series doors have interchangeable screens on top, except # 5 which operates like a Deluxe Self</a:t>
            </a:r>
          </a:p>
          <a:p>
            <a:pPr fontAlgn="b"/>
            <a:r>
              <a:rPr lang="en-US" sz="1050" dirty="0"/>
              <a:t> Storing door</a:t>
            </a:r>
            <a:r>
              <a:rPr lang="en-US" sz="1050" dirty="0" smtClean="0"/>
              <a:t>.</a:t>
            </a:r>
            <a:endParaRPr lang="en-US" sz="1050" dirty="0"/>
          </a:p>
        </p:txBody>
      </p:sp>
      <p:sp>
        <p:nvSpPr>
          <p:cNvPr id="5" name="TextBox 4"/>
          <p:cNvSpPr txBox="1"/>
          <p:nvPr/>
        </p:nvSpPr>
        <p:spPr>
          <a:xfrm>
            <a:off x="1647825" y="6291345"/>
            <a:ext cx="4523186" cy="2516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CLASSIC- Colonial</a:t>
            </a:r>
          </a:p>
          <a:p>
            <a:r>
              <a:rPr lang="en-US" sz="1050" dirty="0" smtClean="0"/>
              <a:t>Size range :</a:t>
            </a:r>
          </a:p>
          <a:p>
            <a:r>
              <a:rPr lang="en-US" sz="1050" dirty="0" smtClean="0"/>
              <a:t>-W = 30 to 36-1/2”   (1/2” increments)</a:t>
            </a:r>
          </a:p>
          <a:p>
            <a:r>
              <a:rPr lang="en-US" sz="1050" dirty="0" smtClean="0"/>
              <a:t>-H = 79 ¼”to 84”   (1/8” increments)</a:t>
            </a:r>
          </a:p>
          <a:p>
            <a:r>
              <a:rPr lang="en-US" sz="1050" dirty="0" smtClean="0"/>
              <a:t>-4 hinges</a:t>
            </a:r>
          </a:p>
          <a:p>
            <a:r>
              <a:rPr lang="en-US" sz="1050" dirty="0" smtClean="0"/>
              <a:t>-Screw covers</a:t>
            </a:r>
          </a:p>
          <a:p>
            <a:r>
              <a:rPr lang="en-US" sz="1050" dirty="0" smtClean="0"/>
              <a:t>-Triple Rubber Box Sweep</a:t>
            </a:r>
          </a:p>
          <a:p>
            <a:r>
              <a:rPr lang="en-US" sz="1050" dirty="0" smtClean="0"/>
              <a:t>-Brass/Silver DX Handle</a:t>
            </a:r>
          </a:p>
          <a:p>
            <a:r>
              <a:rPr lang="en-US" sz="1050" dirty="0" smtClean="0"/>
              <a:t>-standard handle height 41”</a:t>
            </a:r>
          </a:p>
          <a:p>
            <a:r>
              <a:rPr lang="en-US" sz="1050" dirty="0" smtClean="0"/>
              <a:t>-Installation Hardware included</a:t>
            </a:r>
          </a:p>
          <a:p>
            <a:r>
              <a:rPr lang="en-US" sz="1050" dirty="0" smtClean="0"/>
              <a:t>-Tempered Glass</a:t>
            </a:r>
          </a:p>
          <a:p>
            <a:r>
              <a:rPr lang="en-US" sz="1050" dirty="0" smtClean="0"/>
              <a:t>-Durable Baked enamel </a:t>
            </a:r>
            <a:r>
              <a:rPr lang="en-US" sz="1050" dirty="0" err="1" smtClean="0"/>
              <a:t>Duracron</a:t>
            </a:r>
            <a:r>
              <a:rPr lang="en-US" sz="1050" dirty="0" smtClean="0"/>
              <a:t> Finish</a:t>
            </a:r>
          </a:p>
          <a:p>
            <a:r>
              <a:rPr lang="en-US" sz="1050" dirty="0" smtClean="0"/>
              <a:t>-Heavy duty closer</a:t>
            </a:r>
          </a:p>
          <a:p>
            <a:r>
              <a:rPr lang="en-US" sz="1050" dirty="0" smtClean="0"/>
              <a:t>-</a:t>
            </a:r>
            <a:r>
              <a:rPr lang="en-US" sz="1050" b="1" dirty="0" err="1" smtClean="0"/>
              <a:t>Colours</a:t>
            </a:r>
            <a:r>
              <a:rPr lang="en-US" sz="1050" b="1" dirty="0" smtClean="0"/>
              <a:t> available- WHITE and BROWN only</a:t>
            </a:r>
          </a:p>
          <a:p>
            <a:pPr fontAlgn="b"/>
            <a:r>
              <a:rPr lang="en-US" sz="1050" dirty="0" smtClean="0"/>
              <a:t>*Colonial doors </a:t>
            </a:r>
            <a:r>
              <a:rPr lang="en-US" sz="1050" dirty="0"/>
              <a:t>have interchangeable screens on </a:t>
            </a:r>
            <a:r>
              <a:rPr lang="en-US" sz="1050" dirty="0" smtClean="0"/>
              <a:t>top</a:t>
            </a:r>
            <a:endParaRPr lang="en-US" sz="105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6191250"/>
            <a:ext cx="1519003" cy="2971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708" y="3087478"/>
            <a:ext cx="1341303" cy="31768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32" y="3087478"/>
            <a:ext cx="1447068" cy="31982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119781"/>
            <a:ext cx="1351795" cy="30765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33400" y="990600"/>
            <a:ext cx="685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Victoria 1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93439" y="3657600"/>
            <a:ext cx="685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Victoria 2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133600" y="3657600"/>
            <a:ext cx="685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Victoria 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33800" y="3621301"/>
            <a:ext cx="685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Victoria 4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181600" y="3638550"/>
            <a:ext cx="685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Victoria 5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5004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DBDFDA"/>
              </a:clrFrom>
              <a:clrTo>
                <a:srgbClr val="DBDFD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" y="888037"/>
            <a:ext cx="1676767" cy="39125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29167" y="1600200"/>
            <a:ext cx="4912281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50" dirty="0" smtClean="0"/>
          </a:p>
          <a:p>
            <a:r>
              <a:rPr lang="en-US" sz="1050" dirty="0" smtClean="0"/>
              <a:t>Size range :</a:t>
            </a:r>
          </a:p>
          <a:p>
            <a:r>
              <a:rPr lang="en-US" sz="1050" dirty="0" smtClean="0"/>
              <a:t>-W = 29 to 36-1/2”   (1/2” increments)</a:t>
            </a:r>
          </a:p>
          <a:p>
            <a:r>
              <a:rPr lang="en-US" sz="1050" dirty="0" smtClean="0"/>
              <a:t>-H = 68 to 84”   (1/8” increments) –</a:t>
            </a:r>
          </a:p>
          <a:p>
            <a:r>
              <a:rPr lang="en-US" sz="1050" dirty="0" smtClean="0"/>
              <a:t>-5 hinges</a:t>
            </a:r>
          </a:p>
          <a:p>
            <a:r>
              <a:rPr lang="en-US" sz="1050" dirty="0" smtClean="0"/>
              <a:t>-Screw covers and Back Up angle</a:t>
            </a:r>
          </a:p>
          <a:p>
            <a:r>
              <a:rPr lang="en-US" sz="1050" dirty="0" smtClean="0"/>
              <a:t>-Triple Rubber Box Sweep</a:t>
            </a:r>
          </a:p>
          <a:p>
            <a:r>
              <a:rPr lang="en-US" sz="1050" dirty="0" smtClean="0"/>
              <a:t>-Brass/Silver Elite Lever </a:t>
            </a:r>
            <a:r>
              <a:rPr lang="en-US" sz="1050" dirty="0" err="1" smtClean="0"/>
              <a:t>Handl</a:t>
            </a:r>
            <a:r>
              <a:rPr lang="en-US" sz="1050" dirty="0" smtClean="0"/>
              <a:t> standard (Oil Rubbed Bronze upgrade available)             *DX not available</a:t>
            </a:r>
          </a:p>
          <a:p>
            <a:r>
              <a:rPr lang="en-US" sz="1050" dirty="0" smtClean="0"/>
              <a:t>-standard handle height 41” from the bottom</a:t>
            </a:r>
          </a:p>
          <a:p>
            <a:r>
              <a:rPr lang="en-US" sz="1050" dirty="0" smtClean="0"/>
              <a:t>-Installation Hardware included</a:t>
            </a:r>
          </a:p>
          <a:p>
            <a:r>
              <a:rPr lang="en-US" sz="1050" dirty="0" smtClean="0"/>
              <a:t>-Tempered Glass</a:t>
            </a:r>
          </a:p>
          <a:p>
            <a:r>
              <a:rPr lang="en-US" sz="1050" dirty="0" smtClean="0"/>
              <a:t>-White Standard-optional Euro Finish paint available- Exterior / white interior (standard and custom </a:t>
            </a:r>
            <a:r>
              <a:rPr lang="en-US" sz="1050" dirty="0" err="1" smtClean="0"/>
              <a:t>colours</a:t>
            </a:r>
            <a:r>
              <a:rPr lang="en-US" sz="1050" dirty="0" smtClean="0"/>
              <a:t> available)</a:t>
            </a:r>
          </a:p>
          <a:p>
            <a:r>
              <a:rPr lang="en-US" sz="1050" dirty="0" smtClean="0"/>
              <a:t>-Heavy duty closer</a:t>
            </a:r>
          </a:p>
          <a:p>
            <a:endParaRPr lang="en-US" sz="105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DBDFDA"/>
              </a:clrFrom>
              <a:clrTo>
                <a:srgbClr val="DBDFD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" y="4812346"/>
            <a:ext cx="1676767" cy="38744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31205" y="5704344"/>
            <a:ext cx="4912281" cy="28392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Size range :</a:t>
            </a:r>
          </a:p>
          <a:p>
            <a:r>
              <a:rPr lang="en-US" sz="1050" dirty="0" smtClean="0"/>
              <a:t>-W = 29 to 36-1/2”   (1/2” increments)</a:t>
            </a:r>
          </a:p>
          <a:p>
            <a:r>
              <a:rPr lang="en-US" sz="1050" dirty="0" smtClean="0"/>
              <a:t>-H = 68 to 84”   (1/8” increments) –</a:t>
            </a:r>
          </a:p>
          <a:p>
            <a:r>
              <a:rPr lang="en-US" sz="1050" dirty="0" smtClean="0"/>
              <a:t>-Retractable Screen hidden in top rail</a:t>
            </a:r>
          </a:p>
          <a:p>
            <a:r>
              <a:rPr lang="en-US" sz="1050" smtClean="0"/>
              <a:t>-Decorative </a:t>
            </a:r>
            <a:r>
              <a:rPr lang="en-US" sz="1050" dirty="0" smtClean="0"/>
              <a:t>SDL rail</a:t>
            </a:r>
          </a:p>
          <a:p>
            <a:r>
              <a:rPr lang="en-US" sz="1050" dirty="0" smtClean="0"/>
              <a:t>-5 hinges</a:t>
            </a:r>
          </a:p>
          <a:p>
            <a:r>
              <a:rPr lang="en-US" sz="1050" dirty="0" smtClean="0"/>
              <a:t>-Screw covers and Back Up angle</a:t>
            </a:r>
          </a:p>
          <a:p>
            <a:r>
              <a:rPr lang="en-US" sz="1050" dirty="0" smtClean="0"/>
              <a:t>-Triple Rubber Box Sweep</a:t>
            </a:r>
          </a:p>
          <a:p>
            <a:r>
              <a:rPr lang="en-US" sz="1050" dirty="0" smtClean="0"/>
              <a:t>-Brass/Silver Elite Lever </a:t>
            </a:r>
            <a:r>
              <a:rPr lang="en-US" sz="1050" dirty="0" err="1" smtClean="0"/>
              <a:t>Handl</a:t>
            </a:r>
            <a:r>
              <a:rPr lang="en-US" sz="1050" dirty="0" smtClean="0"/>
              <a:t> standard (Oil Rubbed Bronze upgrade available)             *DX not available</a:t>
            </a:r>
          </a:p>
          <a:p>
            <a:r>
              <a:rPr lang="en-US" sz="1050" dirty="0" smtClean="0"/>
              <a:t>-standard handle height 41” from the bottom</a:t>
            </a:r>
          </a:p>
          <a:p>
            <a:r>
              <a:rPr lang="en-US" sz="1050" dirty="0" smtClean="0"/>
              <a:t>-Installation Hardware included</a:t>
            </a:r>
          </a:p>
          <a:p>
            <a:r>
              <a:rPr lang="en-US" sz="1050" dirty="0" smtClean="0"/>
              <a:t>-Tempered Glass</a:t>
            </a:r>
          </a:p>
          <a:p>
            <a:r>
              <a:rPr lang="en-US" sz="1050" dirty="0" smtClean="0"/>
              <a:t>-White Standard-optional Euro Finish paint available- Exterior / white interior (standard and custom </a:t>
            </a:r>
            <a:r>
              <a:rPr lang="en-US" sz="1050" dirty="0" err="1" smtClean="0"/>
              <a:t>colours</a:t>
            </a:r>
            <a:r>
              <a:rPr lang="en-US" sz="1050" dirty="0" smtClean="0"/>
              <a:t> available)</a:t>
            </a:r>
          </a:p>
          <a:p>
            <a:r>
              <a:rPr lang="en-US" sz="1050" dirty="0" smtClean="0"/>
              <a:t>-Heavy duty closer</a:t>
            </a:r>
          </a:p>
          <a:p>
            <a:endParaRPr lang="en-US" sz="105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133600" y="484006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PRESTIGE</a:t>
            </a:r>
          </a:p>
          <a:p>
            <a:pPr algn="ctr"/>
            <a:endParaRPr lang="en-US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923948" y="87766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MAXVIEW</a:t>
            </a:r>
          </a:p>
          <a:p>
            <a:pPr algn="ctr"/>
            <a:endParaRPr lang="en-US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06680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VINYL STORM DOORS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26007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20977</TotalTime>
  <Words>1027</Words>
  <Application>Microsoft Office PowerPoint</Application>
  <PresentationFormat>On-screen Show (4:3)</PresentationFormat>
  <Paragraphs>160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</dc:creator>
  <cp:lastModifiedBy>Richard Brunet</cp:lastModifiedBy>
  <cp:revision>39</cp:revision>
  <cp:lastPrinted>2015-01-29T13:37:30Z</cp:lastPrinted>
  <dcterms:created xsi:type="dcterms:W3CDTF">2014-02-13T13:35:21Z</dcterms:created>
  <dcterms:modified xsi:type="dcterms:W3CDTF">2015-08-13T21:12:44Z</dcterms:modified>
</cp:coreProperties>
</file>